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sldIdLst>
    <p:sldId id="258" r:id="rId5"/>
    <p:sldId id="259" r:id="rId6"/>
    <p:sldId id="261" r:id="rId7"/>
    <p:sldId id="260" r:id="rId8"/>
    <p:sldId id="262" r:id="rId9"/>
    <p:sldId id="263" r:id="rId10"/>
    <p:sldId id="269" r:id="rId11"/>
    <p:sldId id="264" r:id="rId12"/>
    <p:sldId id="265" r:id="rId13"/>
    <p:sldId id="266" r:id="rId14"/>
    <p:sldId id="268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0EB"/>
    <a:srgbClr val="458FB8"/>
    <a:srgbClr val="002060"/>
    <a:srgbClr val="00355F"/>
    <a:srgbClr val="144EA2"/>
    <a:srgbClr val="04559F"/>
    <a:srgbClr val="0079C1"/>
    <a:srgbClr val="11436B"/>
    <a:srgbClr val="006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7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407FE-137C-B54B-A50F-32AE18AB2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B7A3B1-A35D-C544-B3D1-18B036A06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5DA83-4B91-B14C-B24F-35DF06A0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8319-275B-EC44-9DE2-DD99F486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A32D8-5141-CE4D-9850-2F4BE2FE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7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7590D-A337-4F4D-B119-803A3DE97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60392-CD28-B740-8F21-7039084B30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910EC-818C-AA4B-A1F9-5BF4EE86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B6CE0-DF35-3349-9D8A-FF918FF60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EC857-6526-B34D-88E3-B305D1EEF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7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9ADE5D-17A3-2D4A-9A11-0ABBD9055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8E34C7-A846-5546-B7D7-052F72C6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8AC9E-8A02-3245-86C9-C33E6198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AA96-83A3-2A4D-9C8E-C6D73F1E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A5A12-44BA-CB4F-853E-F2D62BCDF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1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69E91-5D9A-B345-BDB9-D91BDAEE7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C60F0-06C4-564E-A1CB-0018545EC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5FF8F-24F4-1E47-AF30-84660810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5FD33-FECE-2349-B29F-E225F3004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74BC8-6BA2-3948-BD1D-F21476CC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78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8AA1-E29E-FA4A-B56B-DD157BAA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EFF95-0804-FF48-BABD-E5A78D8D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DAEA9-E672-B947-A85A-4D375FD3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1D42-F1FB-D547-8F0A-A95464311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30B46-AFDF-0547-B2F0-5772BA4A5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70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91D9D-C464-0643-A8DF-1F99FD5D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614E3-6890-3546-B243-BBB527228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80368-BADE-BC4C-B012-2FFFAC2FF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256F1-569B-014C-A767-83A21B857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36EBE-F070-3B40-A984-218674B8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112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6338-0705-C047-8DFC-AC786F1C4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039AE-BEAD-2A4C-B96C-2C63D86F3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6CABD-1480-E341-9426-5F53C76F4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217C6-71E6-C444-9EEE-B26EBD693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5A640-3002-844C-99BF-FB3A7B6F0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BA608-63AE-A84D-9D9B-96014D39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5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1F1F-D217-394C-B10A-4F3FBDF4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57FE3-28AD-604F-A13B-20B18587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18022-6699-C74B-8C9D-A92E52461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79E1A-E00D-9243-9BD2-FB8A5AC87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CDE1F6-A867-5347-AD4D-A721D28F3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CA73A-C9E0-2C44-9391-95F39D970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CCC79F-6516-4A4E-9532-DD34769E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500B7A-8B12-AE42-B4DE-9CAC3C67F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58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49693-2829-5D4E-951B-AB237F6B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9553B-069A-3A48-81C5-8D737298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A76C6-46CE-1042-A94C-68D9522C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34196-04D5-9C40-B900-8A1EC645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17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A3F3D-EDCB-6149-BC10-58F00B65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0BE486-EC18-AA4C-96C6-BB893912E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22596-E07F-3C4D-90F8-21ED620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7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C6C3-04BF-2342-87C3-CB1E4A974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69168-664B-1840-905E-6D14E3304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DE50E9-53C5-0742-93E7-8ADF68565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E2C09-5CBF-E048-9F45-8163ABA5E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9511EB-2566-6445-81E7-69EB92A7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B7E9E-BA2A-F74D-B4C2-B0E713E6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8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32F07-7D74-4241-AE3C-7829A870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B063D-41DD-7248-A46D-0003E25D8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6B08-6AC5-0445-AFB6-538A8A49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4FBF5-3DF4-4842-9658-36A99497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04F0B-629E-E24E-942B-D1697EFA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62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A46EE-A5CE-744E-9B2C-6C94A3C8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F5955F-2D13-214C-941B-6303CCD56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ADA9A-7872-6F42-B923-D39FD37DF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E4E10A-0BC8-364E-B5E7-D9667C9D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373A8-DFBA-3647-93DC-0E50317D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D0833-1DFE-BD49-AF59-430C9C44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1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5771-08DA-C240-9700-90ABA07BE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57E61-1F6A-BD44-BF14-900F9B38E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BF320-A557-9445-BD8B-A422A225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A05B8-DCF6-7544-9A14-94A5973D5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D412A-789B-6F40-B2C3-83BD1EC4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06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E952D7-CE1A-A249-8772-9BA255433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1C751-292F-8F46-AC74-33360162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70151-5793-6343-9B2F-4CD7640B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C52B4-6E3D-2C43-9D31-0909D3160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E6A95-27EC-8348-8BD6-44B7FD5C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54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BC0F-BAF4-AC4A-BDB7-C7D818791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426311-DC83-284A-977E-627C0FC9F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6A50F-30A8-D240-B990-13169F58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CA1B-E532-4142-ABDB-3EDF33B4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F3FD3-3B8B-0B49-95F7-02217A73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03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B06C-6606-D74C-85A1-61478D8B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9A0D6-B4E1-3049-A895-C4F657CEF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4B06A-C987-4444-8FF3-54739A55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42243-B74A-A545-8594-1DEEF095C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04DE0-7686-104E-8581-8746863D6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13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FD8B-D010-DA4E-94AB-1CF78EAD1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BC159-A57A-3C40-B0D1-D1A76F80F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82B96-29B0-724D-94FF-A37EE977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38435-4548-7844-80B9-46673AF29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C199-2D03-0141-BCB9-4EADCBEE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7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DAA3-23C2-1946-BA3B-009385217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B31B9-00F6-8B42-95CB-700E1C762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C5264-5E7E-5940-810C-30E6081A7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718CF-DE80-9146-8918-4D0F5EEE5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21A9D-9218-A94B-A660-88118A1E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347ED-8B3B-124A-A0F1-E7384FDF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585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4413-215F-7847-ABC9-ACE2123A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6523B-C941-E648-9653-DFA0D9D06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D9306-E2DA-2B4A-B1DF-5F443FB21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3331F-E097-8541-95C4-FF9B5B2E5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FC64DE-B2DA-E24D-BD8A-9EC38C1E4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D3B84-C6D4-F541-A37D-9613FCD4C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D77D5-90DD-074F-9B3D-537BF8C1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64A30F-E64B-BE4A-A2A6-28189E65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19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B9F78-F9A8-4F44-9322-B1EC6D884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2B52A-007E-3F42-A443-B24CB5DE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7A602-A89E-9342-94C9-2078335B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D3330-793A-8A42-ADA4-40B87D2B8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91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2A5B88-D1A5-8E40-BCAB-0500B2039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E0D665-0CE0-B84C-8A5C-4C7F36DFD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D0760-E6D7-4A49-A5C1-3A0AFCE1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9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2C20-1C9E-8F41-AAF9-3DEE8DF7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1F793-936E-7D4B-B95B-BAC5C482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EF654-9FF8-A347-BFF0-B8635C403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9BE0C-513F-E649-BBA2-12126A61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20D2D-D3F5-684E-9BC9-92786207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132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C1B33-37CE-9849-99E2-DC42FF82E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88ABD-FEFF-094C-A6B7-9F2920199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22874-A094-9841-A49B-1FEF61843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DB4EE-A00B-5E42-BF3F-75AA0FF12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E02ED-AE7A-F748-ABB7-F6955DC1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0A232-20FB-4848-81A4-E089AB14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7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029D-E012-D441-AC63-C4F4CD4B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CC2F9-1C87-FD42-A0AB-834931815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31EED-7D79-FA49-B116-0FAFC7412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6DE8D-7BBB-C64C-9789-D3E59BDEE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DAF3C-B603-C541-A7D7-0CE638BE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C2A7A-C063-2C49-9BE3-CC3EDB6B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4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7982D-FD06-334B-BD07-E257F0D4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2CCF2-337A-4A42-B3E5-34A2DF114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70711-811D-664F-A7FD-7DDF4567B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CCD5B-C44C-C94A-937C-92F4403C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7EACD-F47D-E04A-83EE-9DC54901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044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26F449-1114-2E4E-8DD6-45AD35504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673A92-B1FE-BA42-8EFF-1F80197CE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B34BC-22DB-574E-BA68-D6A3441ED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69759-62F3-A341-B933-14653ABDA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77E48-0831-444E-A609-2D969F5D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51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13B6D-92D8-52D6-5629-20F46308F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64BB2-0205-8A28-5D05-751786951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16BF2-73A5-FD86-D09C-47E791460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0B610-EE6C-B961-C8E9-70192A31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A9002-8CB0-D6D6-6B4D-56D43E8D0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85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75E5-4288-D4D8-A07A-12EC127C1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ECB5-6EC9-6522-2174-1BE7B087D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ACBDD-7F31-9C9A-36B4-E6428974D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79FF1-5224-D660-69E2-09D06A50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DE7DF51-4CD2-FA6C-5026-C772E65CBE6B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</a:rPr>
              <a:t>© WRCIC, LLC</a:t>
            </a:r>
            <a:endParaRPr lang="en-US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BDB973-3A66-D7DC-392A-949959987FE7}"/>
              </a:ext>
            </a:extLst>
          </p:cNvPr>
          <p:cNvSpPr txBox="1"/>
          <p:nvPr userDrawn="1"/>
        </p:nvSpPr>
        <p:spPr>
          <a:xfrm>
            <a:off x="1789043" y="65677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85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304B-9682-9D3E-3CC4-4C587E78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BC78D-DFCC-BF6B-030A-5DDE10B0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46FF6-5800-CD61-B545-9FE0B00A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92FAC-AD3C-B8E6-B4DC-8D62044D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B7E9-E10C-A0EE-363F-BF342467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10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1037-A4A0-6A4F-F6E9-43B0CD1E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64E2D-A0B1-03FE-96F5-64EFFE21C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6868B-1DBE-8A44-4EE1-7740C30CD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151CE-4F7F-B249-5AB0-98317F8C2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BF281-D54F-2E6E-8163-1B3BB5646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0CF680-6298-10EE-FDD8-06F4664B2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43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D838-580C-7EF1-C97A-4BE0F14C5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2AC4B-A53B-2E30-5917-EB5BF735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3E5CE-8EF6-D63D-73AF-6DCB4F026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F5F20-2AC5-DEA0-AC6C-F0ABE290B4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999C8D-A5B3-C246-7263-3B39FE725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D3FBF-B737-384F-7CF9-7FD671DC2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FE063-785D-3887-4EEA-C67C4BC41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EB2385-3F3F-1E05-2672-B4CDEFFA3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660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C0733-2C46-D969-4D5B-AAD1A0DF2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23C95-77A5-4EBB-ABDC-7DBE8689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8E95C-F0D4-B81F-8101-7073A7DC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7C7A8-0C0C-1884-54EC-02333FE4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0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2AF6-C085-584C-A301-BCD62D729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83D7-C476-0E40-B36D-1AA3B748E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8568-FC18-B64F-84FA-4F9FB3292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5DAEE7-DA56-C04D-A050-16CFEAED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22A13-1FD9-8245-82C4-8911DD97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041F7-9C15-4342-88BE-F018F6BDA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115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9C512-D51E-E32C-9659-453D4482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59C9B-B954-5894-7833-DE70641DC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7522D-3D69-455D-3DE5-5C35C277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9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ADCE-05B8-5504-34E6-10D87CEEA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49B26-D5AA-4CC6-1322-8AEB8A163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05437-6D72-ACF0-B2FD-6A7047047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A3B04-EA91-EA1E-765B-9F23CE94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78BAA-B1AB-EAE9-B68C-6E239FABA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C1C802-2F19-17D1-3CD3-6EE3F9CA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00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BE8B3-1FA0-440A-B949-3D69BE77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73389-6A77-C973-044B-5C01CE1F1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7D9ED-DA58-2AB9-A3C2-4D8012B61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3124B-E3B7-7AB6-AB59-BF839FE60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61F84-CC2A-9BCD-7A0A-D6994664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622A0-D4F4-A33E-BA29-3C31D642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06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94D6-3693-F628-2569-853BD1E8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04087-A7F5-404A-6995-EABA05EE4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6089-BA84-6492-5CE4-06BFAF6E5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DE7EB-FF71-8F8D-B201-429EE715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A185D-E0AE-6712-F3CA-7E6F64B1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90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D4D99-68BD-15F8-F8CE-62A6E03D9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5AE6B-E7F6-9A65-BD85-CE8B7C55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F49C7-CB9B-5DC6-937D-8E218870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FC9C4-212F-5341-879C-4245DF9003D7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09A9F-5E49-9F7F-E398-E295FC2A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EC18-A55E-D461-9429-C0179FF6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EAF50B-6224-C940-8F14-EBA9316B48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15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05D29D-C834-F54D-8F98-2E93B9B9CC3A}"/>
              </a:ext>
            </a:extLst>
          </p:cNvPr>
          <p:cNvSpPr/>
          <p:nvPr/>
        </p:nvSpPr>
        <p:spPr>
          <a:xfrm>
            <a:off x="0" y="67382"/>
            <a:ext cx="12192000" cy="679542"/>
          </a:xfrm>
          <a:prstGeom prst="rect">
            <a:avLst/>
          </a:prstGeom>
          <a:solidFill>
            <a:srgbClr val="171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CEE01-2940-CD4A-9AB0-86D3FD3ED587}"/>
              </a:ext>
            </a:extLst>
          </p:cNvPr>
          <p:cNvSpPr/>
          <p:nvPr/>
        </p:nvSpPr>
        <p:spPr>
          <a:xfrm>
            <a:off x="0" y="6453066"/>
            <a:ext cx="12192000" cy="404933"/>
          </a:xfrm>
          <a:prstGeom prst="rect">
            <a:avLst/>
          </a:prstGeom>
          <a:solidFill>
            <a:schemeClr val="tx1">
              <a:lumMod val="95000"/>
              <a:lumOff val="5000"/>
              <a:alpha val="3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FC54E69-464C-184B-AC44-61EED9872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9" y="6523980"/>
            <a:ext cx="1815447" cy="23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2FD416-3889-D648-B661-77C24B76AA34}"/>
              </a:ext>
            </a:extLst>
          </p:cNvPr>
          <p:cNvSpPr txBox="1"/>
          <p:nvPr/>
        </p:nvSpPr>
        <p:spPr>
          <a:xfrm>
            <a:off x="11721397" y="6491566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74FED9F-9B3F-46A1-AA7A-E1862A4326D4}" type="slidenum">
              <a:rPr lang="en-US" sz="1400" dirty="0">
                <a:solidFill>
                  <a:schemeClr val="bg1"/>
                </a:solidFill>
                <a:latin typeface="Century Gothic"/>
                <a:cs typeface="Century Gothic"/>
              </a:rPr>
              <a:t>‹#›</a:t>
            </a:fld>
            <a:endParaRPr lang="en-US" sz="1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84143"/>
            <a:ext cx="12192000" cy="662782"/>
          </a:xfrm>
          <a:prstGeom prst="rect">
            <a:avLst/>
          </a:prstGeo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84E8-49B0-9C45-AB95-83D586F9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84F6E-48BD-4842-A6C9-D04B111D5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21A48-5B78-B848-9817-B94B0CB8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FCDB65-47D6-204C-81B2-415FE3E32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083CE-65F0-D94B-AE82-0EEA68D5E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743F6-1EA1-EF45-A15E-104079398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EA431-3AC7-2A47-B843-284F953CC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FEABF2-34C4-0F48-8D3C-EBF8912D8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3463-D6BE-6743-8A43-44D56DCE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5FA41-D4DC-7346-8E98-08A7745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E7003-BFD2-9144-8547-933F1F6C9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EB4BF2-FC49-DD45-8299-D5522547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5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186385-A4ED-6148-A6CF-0498D129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8FA2-1EAD-1A4C-8753-F73998DD4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26AEE-3FF6-AA4A-A2AA-189AEC6B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8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37E8A-566A-1343-B0EA-A9663D92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4ECE-0387-4C47-A6C0-AE9EB5B1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C2A7E5-FB61-384F-8ED5-25266D07E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0B91C-7E24-C042-BF9D-B0B499F7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839E1-97C3-C14B-9284-B7DECF7F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B98FE4-B130-9D4A-9C6E-7FEC8821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F1E8-3B5C-E949-A49A-E3768777B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CD6902-1498-EE42-8DD0-508EF858A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FC996-3EF3-2240-9445-0E3587FDD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B050C-F6C2-A64F-B78A-B213D072E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B4071-E071-A146-94D2-7B411A60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54885-4BD9-5941-87AF-0244F14B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5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1434-B765-AC4A-AAF9-E107AB7B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D9C18-712E-5F46-872D-14B69DCE2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26A30-517F-554E-9E9F-E908A88EF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FD3E3-1458-3742-94A9-4866EE04818C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DEA03-8EBA-9747-8310-624980A86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2E68A-4396-7E45-AB52-BEA099432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334C-3291-4048-94E3-AA6E42A77F1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F51108-8839-2E41-8F20-C661990B721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15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A58DCE-3FBE-9D4D-825C-F0C2069B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D1671-3BE7-CE4E-9842-D27B06EE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29CEF-C290-694E-A3EF-45692FC65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7C89-8C98-9746-A5C0-BC15FC71CAD1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63DF4-352F-4044-976D-54F4AFDA6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341E-EBFA-BF41-9F30-5010821D4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FB43-0653-C444-A799-9F159EC73B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63DEB6-EF1A-D847-ACB6-BBE462CE307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041B0-0C99-5949-88D3-4271A42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DE13CE-C4AA-D845-8339-CE5BFA303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ABE9D-B96E-7B4C-8750-583406ADC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9070-36E1-284D-8E96-7DB4D769836A}" type="datetimeFigureOut">
              <a:rPr lang="en-US" smtClean="0"/>
              <a:t>6/7/2023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4850-7146-E648-A06F-BFFECF3F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BC4F5-CC47-D142-9002-A8E907417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5386-003D-E444-960F-EE43F50BB62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9089B6-EF58-DA4A-A080-F7CF3DF4F24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6229350"/>
            <a:ext cx="121920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4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4B7F8-E5AF-1112-64DC-F2F821FD4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45880-361F-BBFA-D433-7EE38F695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78E82-1F17-ADA0-2711-A231E78FD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WRCIC, LLC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94897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3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84744B-4425-484E-A822-0062022EE827}"/>
              </a:ext>
            </a:extLst>
          </p:cNvPr>
          <p:cNvSpPr/>
          <p:nvPr/>
        </p:nvSpPr>
        <p:spPr>
          <a:xfrm>
            <a:off x="0" y="9938"/>
            <a:ext cx="12192000" cy="924339"/>
          </a:xfrm>
          <a:prstGeom prst="rect">
            <a:avLst/>
          </a:prstGeom>
          <a:solidFill>
            <a:srgbClr val="45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55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2674" y="2945330"/>
            <a:ext cx="7106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Best Practices</a:t>
            </a:r>
          </a:p>
        </p:txBody>
      </p:sp>
    </p:spTree>
    <p:extLst>
      <p:ext uri="{BB962C8B-B14F-4D97-AF65-F5344CB8AC3E}">
        <p14:creationId xmlns:p14="http://schemas.microsoft.com/office/powerpoint/2010/main" val="17538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Key 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incident vs claim</a:t>
            </a:r>
          </a:p>
          <a:p>
            <a:r>
              <a:rPr lang="en-US" dirty="0"/>
              <a:t>Timely claim reporting is key – know the methods of reporting</a:t>
            </a:r>
          </a:p>
          <a:p>
            <a:r>
              <a:rPr lang="en-US" dirty="0"/>
              <a:t>Know key elements to report; have investigative details ready</a:t>
            </a:r>
          </a:p>
          <a:p>
            <a:r>
              <a:rPr lang="en-US" dirty="0"/>
              <a:t>Get to know your claims handlers and other supporting partners</a:t>
            </a:r>
          </a:p>
          <a:p>
            <a:r>
              <a:rPr lang="en-US" dirty="0"/>
              <a:t>Stay involved in the process; engagement is key!</a:t>
            </a:r>
          </a:p>
          <a:p>
            <a:r>
              <a:rPr lang="en-US" dirty="0"/>
              <a:t>Understand medical and litigation management services</a:t>
            </a:r>
          </a:p>
          <a:p>
            <a:r>
              <a:rPr lang="en-US" dirty="0"/>
              <a:t>Pay close attention to financial health of claims</a:t>
            </a:r>
          </a:p>
          <a:p>
            <a:r>
              <a:rPr lang="en-US" dirty="0"/>
              <a:t>Protect your investment; have a careful launch and annual review</a:t>
            </a:r>
          </a:p>
        </p:txBody>
      </p:sp>
    </p:spTree>
    <p:extLst>
      <p:ext uri="{BB962C8B-B14F-4D97-AF65-F5344CB8AC3E}">
        <p14:creationId xmlns:p14="http://schemas.microsoft.com/office/powerpoint/2010/main" val="6453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050" y="2954955"/>
            <a:ext cx="8061158" cy="1938992"/>
          </a:xfrm>
          <a:prstGeom prst="rect">
            <a:avLst/>
          </a:prstGeom>
          <a:solidFill>
            <a:srgbClr val="4FB0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Engaged, Be Present, Be a Part of Your Claims</a:t>
            </a:r>
          </a:p>
        </p:txBody>
      </p:sp>
    </p:spTree>
    <p:extLst>
      <p:ext uri="{BB962C8B-B14F-4D97-AF65-F5344CB8AC3E}">
        <p14:creationId xmlns:p14="http://schemas.microsoft.com/office/powerpoint/2010/main" val="37419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B0AEE-8A28-9840-B518-3F28B6E02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443" y="2136155"/>
            <a:ext cx="11340548" cy="1396317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Claims Management Best Practices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19792-D60D-5B4E-B014-DB5678881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443" y="4109987"/>
            <a:ext cx="11340548" cy="219456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2000" b="1" i="1" dirty="0">
                <a:solidFill>
                  <a:srgbClr val="113B52"/>
                </a:solidFill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  <a:sym typeface="Calibri"/>
              </a:rPr>
              <a:t>Panelists: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2000" b="1" dirty="0">
                <a:solidFill>
                  <a:srgbClr val="113B52"/>
                </a:solidFill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  <a:sym typeface="Calibri"/>
              </a:rPr>
              <a:t>Amy Klatt, Sr. Vice President – Captives &amp; Programs Claims, Skyward Specialty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2000" b="1" dirty="0">
                <a:solidFill>
                  <a:srgbClr val="113B52"/>
                </a:solidFill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  <a:sym typeface="Calibri"/>
              </a:rPr>
              <a:t>Amy O’Brien, Vice President – Captive Sales, Gallagher Bassett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2000" b="1" dirty="0">
                <a:solidFill>
                  <a:srgbClr val="113B52"/>
                </a:solidFill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  <a:sym typeface="Calibri"/>
              </a:rPr>
              <a:t>Susan Hauser, Vice President – Risk Management, Artex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3200"/>
            </a:pPr>
            <a:endParaRPr lang="en-US" sz="2000" b="1" dirty="0">
              <a:solidFill>
                <a:srgbClr val="113B52"/>
              </a:solidFill>
              <a:latin typeface="Arial" panose="020B0604020202020204"/>
              <a:ea typeface="Verdana" panose="020B0604030504040204" pitchFamily="34" charset="0"/>
              <a:cs typeface="Calibri" panose="020F0502020204030204" pitchFamily="34" charset="0"/>
              <a:sym typeface="Calibri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SzPts val="3200"/>
            </a:pPr>
            <a:r>
              <a:rPr lang="en-US" sz="2000" b="1" dirty="0">
                <a:solidFill>
                  <a:srgbClr val="113B52"/>
                </a:solidFill>
                <a:latin typeface="Arial" panose="020B0604020202020204"/>
                <a:ea typeface="Verdana" panose="020B0604030504040204" pitchFamily="34" charset="0"/>
                <a:cs typeface="Calibri" panose="020F0502020204030204" pitchFamily="34" charset="0"/>
                <a:sym typeface="Calibri"/>
              </a:rPr>
              <a:t>June 13, 2023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849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2590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Arial Black" panose="020B0A04020102020204" pitchFamily="34" charset="0"/>
              </a:rPr>
              <a:t>How many of you have had a claim?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0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84744B-4425-484E-A822-0062022EE827}"/>
              </a:ext>
            </a:extLst>
          </p:cNvPr>
          <p:cNvSpPr/>
          <p:nvPr/>
        </p:nvSpPr>
        <p:spPr>
          <a:xfrm>
            <a:off x="0" y="9938"/>
            <a:ext cx="12192000" cy="924339"/>
          </a:xfrm>
          <a:prstGeom prst="rect">
            <a:avLst/>
          </a:prstGeom>
          <a:solidFill>
            <a:srgbClr val="45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59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4989" y="2935705"/>
            <a:ext cx="534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What is a claim?</a:t>
            </a:r>
          </a:p>
        </p:txBody>
      </p:sp>
    </p:spTree>
    <p:extLst>
      <p:ext uri="{BB962C8B-B14F-4D97-AF65-F5344CB8AC3E}">
        <p14:creationId xmlns:p14="http://schemas.microsoft.com/office/powerpoint/2010/main" val="12466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84744B-4425-484E-A822-0062022EE827}"/>
              </a:ext>
            </a:extLst>
          </p:cNvPr>
          <p:cNvSpPr/>
          <p:nvPr/>
        </p:nvSpPr>
        <p:spPr>
          <a:xfrm>
            <a:off x="0" y="9938"/>
            <a:ext cx="12192000" cy="924339"/>
          </a:xfrm>
          <a:prstGeom prst="rect">
            <a:avLst/>
          </a:prstGeom>
          <a:solidFill>
            <a:srgbClr val="45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559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4989" y="2935705"/>
            <a:ext cx="5342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Claim Reporting</a:t>
            </a:r>
          </a:p>
        </p:txBody>
      </p:sp>
    </p:spTree>
    <p:extLst>
      <p:ext uri="{BB962C8B-B14F-4D97-AF65-F5344CB8AC3E}">
        <p14:creationId xmlns:p14="http://schemas.microsoft.com/office/powerpoint/2010/main" val="40754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84744B-4425-484E-A822-0062022EE827}"/>
              </a:ext>
            </a:extLst>
          </p:cNvPr>
          <p:cNvSpPr/>
          <p:nvPr/>
        </p:nvSpPr>
        <p:spPr>
          <a:xfrm>
            <a:off x="0" y="9938"/>
            <a:ext cx="12192000" cy="924339"/>
          </a:xfrm>
          <a:prstGeom prst="rect">
            <a:avLst/>
          </a:prstGeom>
          <a:solidFill>
            <a:srgbClr val="45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55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6290" y="2935705"/>
            <a:ext cx="6179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Claims Process</a:t>
            </a:r>
          </a:p>
        </p:txBody>
      </p:sp>
    </p:spTree>
    <p:extLst>
      <p:ext uri="{BB962C8B-B14F-4D97-AF65-F5344CB8AC3E}">
        <p14:creationId xmlns:p14="http://schemas.microsoft.com/office/powerpoint/2010/main" val="286184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4611A-783B-B1E7-7A60-9434382F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think there, is a difference in the cost of a claim based on the state in which the claim occurred?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98360-7A01-819F-E92F-063E7911A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72355"/>
            <a:ext cx="5019145" cy="936978"/>
          </a:xfrm>
        </p:spPr>
        <p:txBody>
          <a:bodyPr>
            <a:normAutofit/>
          </a:bodyPr>
          <a:lstStyle/>
          <a:p>
            <a:r>
              <a:rPr lang="en-US" dirty="0"/>
              <a:t>Missouri- Auto accident neck </a:t>
            </a:r>
          </a:p>
          <a:p>
            <a:r>
              <a:rPr lang="en-US" dirty="0"/>
              <a:t>Injury Neck Strain 	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14A547-6D27-2260-CD07-4BF37D34AE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average cost of a neck strain in MO from an auto accident at conclusion of the claim – average $ 12,500.00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68C30-6C35-901D-6182-88E8C2683F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936978"/>
          </a:xfrm>
        </p:spPr>
        <p:txBody>
          <a:bodyPr>
            <a:normAutofit/>
          </a:bodyPr>
          <a:lstStyle/>
          <a:p>
            <a:r>
              <a:rPr lang="en-US" dirty="0"/>
              <a:t>New York- Auto accident- Neck</a:t>
            </a:r>
          </a:p>
          <a:p>
            <a:r>
              <a:rPr lang="en-US" dirty="0"/>
              <a:t>Injury Neck Strain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C823C-5AA9-0BA7-1E4E-BCFC0F344D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average cost of a neck strain in NY from an auto accident at conclusion of the claim – average $ 35,000.00</a:t>
            </a:r>
          </a:p>
        </p:txBody>
      </p:sp>
    </p:spTree>
    <p:extLst>
      <p:ext uri="{BB962C8B-B14F-4D97-AF65-F5344CB8AC3E}">
        <p14:creationId xmlns:p14="http://schemas.microsoft.com/office/powerpoint/2010/main" val="30445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84744B-4425-484E-A822-0062022EE827}"/>
              </a:ext>
            </a:extLst>
          </p:cNvPr>
          <p:cNvSpPr/>
          <p:nvPr/>
        </p:nvSpPr>
        <p:spPr>
          <a:xfrm>
            <a:off x="0" y="9938"/>
            <a:ext cx="12192000" cy="924339"/>
          </a:xfrm>
          <a:prstGeom prst="rect">
            <a:avLst/>
          </a:prstGeom>
          <a:solidFill>
            <a:srgbClr val="45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55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2674" y="2945330"/>
            <a:ext cx="7106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Reserve Management</a:t>
            </a:r>
          </a:p>
        </p:txBody>
      </p:sp>
    </p:spTree>
    <p:extLst>
      <p:ext uri="{BB962C8B-B14F-4D97-AF65-F5344CB8AC3E}">
        <p14:creationId xmlns:p14="http://schemas.microsoft.com/office/powerpoint/2010/main" val="223124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84744B-4425-484E-A822-0062022EE827}"/>
              </a:ext>
            </a:extLst>
          </p:cNvPr>
          <p:cNvSpPr/>
          <p:nvPr/>
        </p:nvSpPr>
        <p:spPr>
          <a:xfrm>
            <a:off x="0" y="9938"/>
            <a:ext cx="12192000" cy="924339"/>
          </a:xfrm>
          <a:prstGeom prst="rect">
            <a:avLst/>
          </a:prstGeom>
          <a:solidFill>
            <a:srgbClr val="458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559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2674" y="2945330"/>
            <a:ext cx="7106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Carrier vs Outsourced Claims Handling</a:t>
            </a:r>
          </a:p>
        </p:txBody>
      </p:sp>
    </p:spTree>
    <p:extLst>
      <p:ext uri="{BB962C8B-B14F-4D97-AF65-F5344CB8AC3E}">
        <p14:creationId xmlns:p14="http://schemas.microsoft.com/office/powerpoint/2010/main" val="2848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244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Century Gothic</vt:lpstr>
      <vt:lpstr>Verdana</vt:lpstr>
      <vt:lpstr>Custom Design</vt:lpstr>
      <vt:lpstr>1_Custom Design</vt:lpstr>
      <vt:lpstr>2_Custom Design</vt:lpstr>
      <vt:lpstr>Office Theme</vt:lpstr>
      <vt:lpstr>PowerPoint Presentation</vt:lpstr>
      <vt:lpstr>Claims Management Best Practices</vt:lpstr>
      <vt:lpstr>PowerPoint Presentation</vt:lpstr>
      <vt:lpstr>PowerPoint Presentation</vt:lpstr>
      <vt:lpstr>PowerPoint Presentation</vt:lpstr>
      <vt:lpstr>PowerPoint Presentation</vt:lpstr>
      <vt:lpstr>How many think there, is a difference in the cost of a claim based on the state in which the claim occurred? </vt:lpstr>
      <vt:lpstr>PowerPoint Presentation</vt:lpstr>
      <vt:lpstr>PowerPoint Presentation</vt:lpstr>
      <vt:lpstr>PowerPoint Presentation</vt:lpstr>
      <vt:lpstr>Key Takeaways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Blake</dc:creator>
  <cp:lastModifiedBy>Amy O'Brien</cp:lastModifiedBy>
  <cp:revision>31</cp:revision>
  <dcterms:created xsi:type="dcterms:W3CDTF">2020-06-17T19:52:11Z</dcterms:created>
  <dcterms:modified xsi:type="dcterms:W3CDTF">2023-06-07T20:56:40Z</dcterms:modified>
</cp:coreProperties>
</file>